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charts/chart1.xml" ContentType="application/vnd.openxmlformats-officedocument.drawingml.chart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0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Total points after 50 rounds</c:v>
                </c:pt>
              </c:strCache>
            </c:strRef>
          </c:tx>
          <c:spPr>
            <a:solidFill>
              <a:srgbClr val="22C55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1" i="0" strike="noStrike" sz="1100" u="none">
                    <a:solidFill>
                      <a:srgbClr val="FFFFFF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dPt>
            <c:idx val="0"/>
            <c:invertIfNegative val="0"/>
            <c:bubble3D val="0"/>
            <c:spPr>
              <a:solidFill>
                <a:srgbClr val="22C55E"/>
              </a:solidFill>
              <a:effectLst/>
            </c:spPr>
          </c:dPt>
          <c:dPt>
            <c:idx val="1"/>
            <c:invertIfNegative val="0"/>
            <c:bubble3D val="0"/>
            <c:spPr>
              <a:solidFill>
                <a:srgbClr val="F59E0B"/>
              </a:solidFill>
              <a:effectLst/>
            </c:spPr>
          </c:dPt>
          <c:dPt>
            <c:idx val="2"/>
            <c:invertIfNegative val="0"/>
            <c:bubble3D val="0"/>
            <c:spPr>
              <a:solidFill>
                <a:srgbClr val="EF4444"/>
              </a:solidFill>
              <a:effectLst/>
            </c:spPr>
          </c:dPt>
          <c:dPt>
            <c:idx val="3"/>
            <c:invertIfNegative val="0"/>
            <c:bubble3D val="0"/>
            <c:spPr>
              <a:solidFill>
                <a:srgbClr val="64748B"/>
              </a:solidFill>
              <a:effectLst/>
            </c:spPr>
          </c:dPt>
          <c:dPt>
            <c:idx val="4"/>
            <c:invertIfNegative val="0"/>
            <c:bubble3D val="0"/>
            <c:spPr>
              <a:solidFill>
                <a:srgbClr val="12E8D7"/>
              </a:solidFill>
              <a:effectLst/>
            </c:spPr>
          </c:dPt>
          <c:cat>
            <c:multiLvlStrRef>
              <c:f>Sheet1!$A$2:$A$6</c:f>
              <c:multiLvlStrCache>
                <c:ptCount val="5"/>
                <c:lvl>
                  <c:pt idx="0">
                    <c:v>You Share
vs Always Share</c:v>
                  </c:pt>
                  <c:pt idx="1">
                    <c:v>You Steal
vs Always Share</c:v>
                  </c:pt>
                  <c:pt idx="2">
                    <c:v>You Share
vs Always Steal</c:v>
                  </c:pt>
                  <c:pt idx="3">
                    <c:v>You Steal
vs Always Steal</c:v>
                  </c:pt>
                  <c:pt idx="4">
                    <c:v>TfT
vs TfT</c:v>
                  </c:pt>
                </c:lvl>
              </c:multiLvlStrCache>
            </c:multiLvl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100</c:v>
                </c:pt>
                <c:pt idx="1">
                  <c:v>150</c:v>
                </c:pt>
                <c:pt idx="2">
                  <c:v>0</c:v>
                </c:pt>
                <c:pt idx="3">
                  <c:v>0</c:v>
                </c:pt>
                <c:pt idx="4">
                  <c:v>100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1" i="0" strike="noStrike" sz="1100" u="none">
                  <a:solidFill>
                    <a:srgbClr val="FFFFFF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BD5E1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  <c:max val="160"/>
        </c:scaling>
        <c:delete val="0"/>
        <c:axPos val="l"/>
        <c:majorGridlines>
          <c:spPr>
            <a:ln w="6350" cap="flat">
              <a:solidFill>
                <a:srgbClr val="1E3A5F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CBD5E1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solidFill>
      <a:srgbClr val="0D2137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7724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800" b="1" spc="400" kern="0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GAME THEORY</a:t>
            </a:r>
            <a:endParaRPr lang="en-US" sz="6800" dirty="0"/>
          </a:p>
        </p:txBody>
      </p:sp>
      <p:sp>
        <p:nvSpPr>
          <p:cNvPr id="4" name="Text 2"/>
          <p:cNvSpPr/>
          <p:nvPr/>
        </p:nvSpPr>
        <p:spPr>
          <a:xfrm>
            <a:off x="457200" y="1691640"/>
            <a:ext cx="82296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6800" b="1" spc="400" kern="0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TOURNAMENT</a:t>
            </a:r>
            <a:endParaRPr lang="en-US" sz="6800" dirty="0"/>
          </a:p>
        </p:txBody>
      </p:sp>
      <p:sp>
        <p:nvSpPr>
          <p:cNvPr id="5" name="Shape 3"/>
          <p:cNvSpPr/>
          <p:nvPr/>
        </p:nvSpPr>
        <p:spPr>
          <a:xfrm>
            <a:off x="3200400" y="2834640"/>
            <a:ext cx="2743200" cy="45720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2971800"/>
            <a:ext cx="8229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1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 you out-think your classmates?</a:t>
            </a:r>
            <a:endParaRPr lang="en-US" sz="2100" dirty="0"/>
          </a:p>
        </p:txBody>
      </p:sp>
      <p:sp>
        <p:nvSpPr>
          <p:cNvPr id="7" name="Shape 5"/>
          <p:cNvSpPr/>
          <p:nvPr/>
        </p:nvSpPr>
        <p:spPr>
          <a:xfrm>
            <a:off x="1325880" y="3703320"/>
            <a:ext cx="1417320" cy="384048"/>
          </a:xfrm>
          <a:prstGeom prst="rect">
            <a:avLst/>
          </a:prstGeom>
          <a:solidFill>
            <a:srgbClr val="071828"/>
          </a:solidFill>
          <a:ln w="19050">
            <a:solidFill>
              <a:srgbClr val="12E8D7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1325880" y="3703320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Python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2971800" y="3703320"/>
            <a:ext cx="1417320" cy="384048"/>
          </a:xfrm>
          <a:prstGeom prst="rect">
            <a:avLst/>
          </a:prstGeom>
          <a:solidFill>
            <a:srgbClr val="071828"/>
          </a:solidFill>
          <a:ln w="19050">
            <a:solidFill>
              <a:srgbClr val="22C55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971800" y="3703320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50 Rounds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617720" y="3703320"/>
            <a:ext cx="1417320" cy="384048"/>
          </a:xfrm>
          <a:prstGeom prst="rect">
            <a:avLst/>
          </a:prstGeom>
          <a:solidFill>
            <a:srgbClr val="071828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617720" y="3703320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Round-Robin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263640" y="3703320"/>
            <a:ext cx="1417320" cy="384048"/>
          </a:xfrm>
          <a:prstGeom prst="rect">
            <a:avLst/>
          </a:prstGeom>
          <a:solidFill>
            <a:srgbClr val="071828"/>
          </a:solidFill>
          <a:ln w="19050">
            <a:solidFill>
              <a:srgbClr val="EF4444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6263640" y="3703320"/>
            <a:ext cx="14173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Leaderboard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Year 7 / 8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Tit-for-Tat — The Famous Strategy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4114800" cy="1783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50" b="1" dirty="0">
                <a:solidFill>
                  <a:srgbClr val="12E8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Rule:</a:t>
            </a:r>
            <a:endParaRPr lang="en-US" sz="1350" dirty="0"/>
          </a:p>
          <a:p>
            <a:pPr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by sharing. Then copy whatever your opponent did last round.</a:t>
            </a:r>
            <a:endParaRPr lang="en-US" sz="1350" dirty="0"/>
          </a:p>
          <a:p>
            <a:pPr indent="0" marL="0">
              <a:buNone/>
            </a:pPr>
            <a:endParaRPr lang="en-US" sz="1350" dirty="0"/>
          </a:p>
          <a:p>
            <a:pPr indent="0" marL="0">
              <a:buNone/>
            </a:pPr>
            <a:r>
              <a:rPr lang="en-US" sz="1350" b="1" dirty="0">
                <a:solidFill>
                  <a:srgbClr val="12E8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it works:</a:t>
            </a:r>
            <a:endParaRPr lang="en-US" sz="1350" dirty="0"/>
          </a:p>
          <a:p>
            <a:pPr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rewards cooperation and punishes betrayal — but it's never the first to be nasty.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4663440" y="914400"/>
            <a:ext cx="4069080" cy="2331720"/>
          </a:xfrm>
          <a:prstGeom prst="rect">
            <a:avLst/>
          </a:prstGeom>
          <a:solidFill>
            <a:srgbClr val="06101E"/>
          </a:solidFill>
          <a:ln w="12700">
            <a:solidFill>
              <a:srgbClr val="12E8D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663440" y="914400"/>
            <a:ext cx="64008" cy="2331720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4828032" y="1042416"/>
            <a:ext cx="3813048" cy="21305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class MyAgent: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def __init__(self):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pass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def make_choice(self, game_state):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opp = game_state["opponent_history"]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if not opp:      # Round 1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    return "share"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return opp[-1]   # Copy last move</a:t>
            </a:r>
            <a:endParaRPr lang="en-US" sz="1150" dirty="0"/>
          </a:p>
        </p:txBody>
      </p:sp>
      <p:sp>
        <p:nvSpPr>
          <p:cNvPr id="8" name="Text 6"/>
          <p:cNvSpPr/>
          <p:nvPr/>
        </p:nvSpPr>
        <p:spPr>
          <a:xfrm>
            <a:off x="457200" y="2816352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Round-by-round example (TfT vs a Stealer):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411480" y="3218688"/>
            <a:ext cx="1572768" cy="1234440"/>
          </a:xfrm>
          <a:prstGeom prst="rect">
            <a:avLst/>
          </a:prstGeom>
          <a:solidFill>
            <a:srgbClr val="0D2137"/>
          </a:solidFill>
          <a:ln w="19050">
            <a:solidFill>
              <a:srgbClr val="EF444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11480" y="3218688"/>
            <a:ext cx="1572768" cy="54864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02920" y="3310128"/>
            <a:ext cx="1389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Round 1</a:t>
            </a:r>
            <a:endParaRPr lang="en-US" sz="1100" dirty="0"/>
          </a:p>
        </p:txBody>
      </p:sp>
      <p:sp>
        <p:nvSpPr>
          <p:cNvPr id="12" name="Text 10"/>
          <p:cNvSpPr/>
          <p:nvPr/>
        </p:nvSpPr>
        <p:spPr>
          <a:xfrm>
            <a:off x="502920" y="3593592"/>
            <a:ext cx="138988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You: Share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Opp: Steal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+0 pts</a:t>
            </a:r>
            <a:endParaRPr lang="en-US" sz="1150" dirty="0"/>
          </a:p>
        </p:txBody>
      </p:sp>
      <p:sp>
        <p:nvSpPr>
          <p:cNvPr id="13" name="Shape 11"/>
          <p:cNvSpPr/>
          <p:nvPr/>
        </p:nvSpPr>
        <p:spPr>
          <a:xfrm>
            <a:off x="2103120" y="3218688"/>
            <a:ext cx="1572768" cy="1234440"/>
          </a:xfrm>
          <a:prstGeom prst="rect">
            <a:avLst/>
          </a:prstGeom>
          <a:solidFill>
            <a:srgbClr val="0D2137"/>
          </a:solidFill>
          <a:ln w="19050">
            <a:solidFill>
              <a:srgbClr val="64748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103120" y="3218688"/>
            <a:ext cx="1572768" cy="54864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2194560" y="3310128"/>
            <a:ext cx="1389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Round 2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2194560" y="3593592"/>
            <a:ext cx="138988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You: Steal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Opp: Steal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+0 pts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3794760" y="3218688"/>
            <a:ext cx="1572768" cy="1234440"/>
          </a:xfrm>
          <a:prstGeom prst="rect">
            <a:avLst/>
          </a:prstGeom>
          <a:solidFill>
            <a:srgbClr val="0D2137"/>
          </a:solidFill>
          <a:ln w="19050">
            <a:solidFill>
              <a:srgbClr val="64748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3794760" y="3218688"/>
            <a:ext cx="1572768" cy="54864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3886200" y="3310128"/>
            <a:ext cx="1389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64748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Round 3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3886200" y="3593592"/>
            <a:ext cx="138988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You: Steal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Opp: Steal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+0 pts</a:t>
            </a:r>
            <a:endParaRPr lang="en-US" sz="1150" dirty="0"/>
          </a:p>
        </p:txBody>
      </p:sp>
      <p:sp>
        <p:nvSpPr>
          <p:cNvPr id="21" name="Shape 19"/>
          <p:cNvSpPr/>
          <p:nvPr/>
        </p:nvSpPr>
        <p:spPr>
          <a:xfrm>
            <a:off x="5486400" y="3218688"/>
            <a:ext cx="1572768" cy="1234440"/>
          </a:xfrm>
          <a:prstGeom prst="rect">
            <a:avLst/>
          </a:prstGeom>
          <a:solidFill>
            <a:srgbClr val="0D2137"/>
          </a:solidFill>
          <a:ln w="19050">
            <a:solidFill>
              <a:srgbClr val="F59E0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486400" y="3218688"/>
            <a:ext cx="1572768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577840" y="3310128"/>
            <a:ext cx="1389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Round 4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577840" y="3593592"/>
            <a:ext cx="138988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You: Steal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Opp: Share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+3 pts</a:t>
            </a:r>
            <a:endParaRPr lang="en-US" sz="1150" dirty="0"/>
          </a:p>
        </p:txBody>
      </p:sp>
      <p:sp>
        <p:nvSpPr>
          <p:cNvPr id="25" name="Shape 23"/>
          <p:cNvSpPr/>
          <p:nvPr/>
        </p:nvSpPr>
        <p:spPr>
          <a:xfrm>
            <a:off x="7178040" y="3218688"/>
            <a:ext cx="1572768" cy="1234440"/>
          </a:xfrm>
          <a:prstGeom prst="rect">
            <a:avLst/>
          </a:prstGeom>
          <a:solidFill>
            <a:srgbClr val="0D2137"/>
          </a:solidFill>
          <a:ln w="19050">
            <a:solidFill>
              <a:srgbClr val="22C55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7178040" y="3218688"/>
            <a:ext cx="1572768" cy="54864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7269480" y="3310128"/>
            <a:ext cx="13898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Round 5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7269480" y="3593592"/>
            <a:ext cx="1389888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You: Share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Opp: Share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+2 pts</a:t>
            </a:r>
            <a:endParaRPr lang="en-US" sz="1150" dirty="0"/>
          </a:p>
        </p:txBody>
      </p:sp>
      <p:sp>
        <p:nvSpPr>
          <p:cNvPr id="29" name="Shape 27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Cooperation Paradox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F59E0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"If stealing gives me 3 pts — why not ALWAYS steal?"</a:t>
            </a:r>
            <a:endParaRPr lang="en-US" sz="1600" dirty="0"/>
          </a:p>
        </p:txBody>
      </p:sp>
      <p:graphicFrame>
        <p:nvGraphicFramePr>
          <p:cNvPr id="5" name="Chart 0" descr=""/>
          <p:cNvGraphicFramePr/>
          <p:nvPr/>
        </p:nvGraphicFramePr>
        <p:xfrm>
          <a:off x="365760" y="1417320"/>
          <a:ext cx="5029200" cy="301752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sp>
        <p:nvSpPr>
          <p:cNvPr id="6" name="Shape 3"/>
          <p:cNvSpPr/>
          <p:nvPr/>
        </p:nvSpPr>
        <p:spPr>
          <a:xfrm>
            <a:off x="5577840" y="1417320"/>
            <a:ext cx="3108960" cy="896112"/>
          </a:xfrm>
          <a:prstGeom prst="rect">
            <a:avLst/>
          </a:prstGeom>
          <a:solidFill>
            <a:srgbClr val="0D2137"/>
          </a:solidFill>
          <a:ln w="19050">
            <a:solidFill>
              <a:srgbClr val="22C55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7" name="Shape 4"/>
          <p:cNvSpPr/>
          <p:nvPr/>
        </p:nvSpPr>
        <p:spPr>
          <a:xfrm>
            <a:off x="5577840" y="1417320"/>
            <a:ext cx="3108960" cy="54864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705856" y="1508760"/>
            <a:ext cx="28529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Two cooperators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5705856" y="1801368"/>
            <a:ext cx="28529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 pts each.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benefit equally.</a:t>
            </a:r>
            <a:endParaRPr lang="en-US" sz="1150" dirty="0"/>
          </a:p>
        </p:txBody>
      </p:sp>
      <p:sp>
        <p:nvSpPr>
          <p:cNvPr id="10" name="Shape 7"/>
          <p:cNvSpPr/>
          <p:nvPr/>
        </p:nvSpPr>
        <p:spPr>
          <a:xfrm>
            <a:off x="5577840" y="2423160"/>
            <a:ext cx="3108960" cy="896112"/>
          </a:xfrm>
          <a:prstGeom prst="rect">
            <a:avLst/>
          </a:prstGeom>
          <a:solidFill>
            <a:srgbClr val="0D2137"/>
          </a:solidFill>
          <a:ln w="19050">
            <a:solidFill>
              <a:srgbClr val="EF444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Shape 8"/>
          <p:cNvSpPr/>
          <p:nvPr/>
        </p:nvSpPr>
        <p:spPr>
          <a:xfrm>
            <a:off x="5577840" y="2423160"/>
            <a:ext cx="3108960" cy="54864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5705856" y="2514600"/>
            <a:ext cx="28529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Greed vs Greed</a:t>
            </a:r>
            <a:endParaRPr lang="en-US" sz="1200" dirty="0"/>
          </a:p>
        </p:txBody>
      </p:sp>
      <p:sp>
        <p:nvSpPr>
          <p:cNvPr id="13" name="Text 10"/>
          <p:cNvSpPr/>
          <p:nvPr/>
        </p:nvSpPr>
        <p:spPr>
          <a:xfrm>
            <a:off x="5705856" y="2807208"/>
            <a:ext cx="28529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 pts each.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Every. Single. Round.</a:t>
            </a:r>
            <a:endParaRPr lang="en-US" sz="1150" dirty="0"/>
          </a:p>
        </p:txBody>
      </p:sp>
      <p:sp>
        <p:nvSpPr>
          <p:cNvPr id="14" name="Shape 11"/>
          <p:cNvSpPr/>
          <p:nvPr/>
        </p:nvSpPr>
        <p:spPr>
          <a:xfrm>
            <a:off x="5577840" y="3429000"/>
            <a:ext cx="3108960" cy="896112"/>
          </a:xfrm>
          <a:prstGeom prst="rect">
            <a:avLst/>
          </a:prstGeom>
          <a:solidFill>
            <a:srgbClr val="0D2137"/>
          </a:solidFill>
          <a:ln w="19050">
            <a:solidFill>
              <a:srgbClr val="12E8D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Shape 12"/>
          <p:cNvSpPr/>
          <p:nvPr/>
        </p:nvSpPr>
        <p:spPr>
          <a:xfrm>
            <a:off x="5577840" y="3429000"/>
            <a:ext cx="3108960" cy="54864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705856" y="3520440"/>
            <a:ext cx="285292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key insight</a:t>
            </a:r>
            <a:endParaRPr lang="en-US" sz="1200" dirty="0"/>
          </a:p>
        </p:txBody>
      </p:sp>
      <p:sp>
        <p:nvSpPr>
          <p:cNvPr id="17" name="Text 14"/>
          <p:cNvSpPr/>
          <p:nvPr/>
        </p:nvSpPr>
        <p:spPr>
          <a:xfrm>
            <a:off x="5705856" y="3813048"/>
            <a:ext cx="2852928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Being greedy only pays if your opponent cooperates — but smart opponents won't!</a:t>
            </a:r>
            <a:endParaRPr lang="en-US" sz="1150" dirty="0"/>
          </a:p>
        </p:txBody>
      </p:sp>
      <p:sp>
        <p:nvSpPr>
          <p:cNvPr id="18" name="Shape 15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9" name="Shape 16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20" name="Text 17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Design Your Strategy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agent plays EVERY other agent — balance is key. Here are some tools to build with: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2624328" cy="2560320"/>
          </a:xfrm>
          <a:prstGeom prst="rect">
            <a:avLst/>
          </a:prstGeom>
          <a:solidFill>
            <a:srgbClr val="0D2137"/>
          </a:solidFill>
          <a:ln w="25400">
            <a:solidFill>
              <a:srgbClr val="12E8D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1417320"/>
            <a:ext cx="2624328" cy="6400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9496" y="1517904"/>
            <a:ext cx="2368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Count steals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21208" y="1920240"/>
            <a:ext cx="2523744" cy="694944"/>
          </a:xfrm>
          <a:prstGeom prst="rect">
            <a:avLst/>
          </a:prstGeom>
          <a:solidFill>
            <a:srgbClr val="06101E"/>
          </a:solidFill>
          <a:ln w="6350">
            <a:solidFill>
              <a:srgbClr val="12E8D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1956816"/>
            <a:ext cx="23774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game_state["opponent_history"]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.count("steal")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539496" y="2697480"/>
            <a:ext cx="236829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Know how aggressive your opponent is.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3127248" y="1417320"/>
            <a:ext cx="2624328" cy="2560320"/>
          </a:xfrm>
          <a:prstGeom prst="rect">
            <a:avLst/>
          </a:prstGeom>
          <a:solidFill>
            <a:srgbClr val="0D2137"/>
          </a:solidFill>
          <a:ln w="25400">
            <a:solidFill>
              <a:srgbClr val="22C55E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27248" y="1417320"/>
            <a:ext cx="2624328" cy="64008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255264" y="1517904"/>
            <a:ext cx="2368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Remember grudges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3236976" y="1920240"/>
            <a:ext cx="2523744" cy="694944"/>
          </a:xfrm>
          <a:prstGeom prst="rect">
            <a:avLst/>
          </a:prstGeom>
          <a:solidFill>
            <a:srgbClr val="06101E"/>
          </a:solidFill>
          <a:ln w="6350">
            <a:solidFill>
              <a:srgbClr val="22C55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310128" y="1956816"/>
            <a:ext cx="23774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"steal" in opp_history: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self.grudge = True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3255264" y="2697480"/>
            <a:ext cx="236829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instance variables in __init__ to track events across rounds.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5843016" y="1417320"/>
            <a:ext cx="2624328" cy="2560320"/>
          </a:xfrm>
          <a:prstGeom prst="rect">
            <a:avLst/>
          </a:prstGeom>
          <a:solidFill>
            <a:srgbClr val="0D2137"/>
          </a:solidFill>
          <a:ln w="25400">
            <a:solidFill>
              <a:srgbClr val="F59E0B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843016" y="1417320"/>
            <a:ext cx="2624328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971032" y="1517904"/>
            <a:ext cx="236829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Read the endgame</a:t>
            </a:r>
            <a:endParaRPr lang="en-US" sz="1400" dirty="0"/>
          </a:p>
        </p:txBody>
      </p:sp>
      <p:sp>
        <p:nvSpPr>
          <p:cNvPr id="20" name="Shape 18"/>
          <p:cNvSpPr/>
          <p:nvPr/>
        </p:nvSpPr>
        <p:spPr>
          <a:xfrm>
            <a:off x="5952744" y="1920240"/>
            <a:ext cx="2523744" cy="694944"/>
          </a:xfrm>
          <a:prstGeom prst="rect">
            <a:avLst/>
          </a:prstGeom>
          <a:solidFill>
            <a:srgbClr val="06101E"/>
          </a:solidFill>
          <a:ln w="6350">
            <a:solidFill>
              <a:srgbClr val="F59E0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6025896" y="1956816"/>
            <a:ext cx="237744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game_state["round"] &gt; 45:</a:t>
            </a:r>
            <a:endParaRPr lang="en-US" sz="1000" dirty="0"/>
          </a:p>
          <a:p>
            <a:pPr indent="0" marL="0">
              <a:buNone/>
            </a:pPr>
            <a:r>
              <a:rPr lang="en-US" sz="100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"steal"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5971032" y="2697480"/>
            <a:ext cx="2368296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Some agents change behaviour near round 50 — you can too.</a:t>
            </a:r>
            <a:endParaRPr lang="en-US" sz="1200" dirty="0"/>
          </a:p>
        </p:txBody>
      </p:sp>
      <p:sp>
        <p:nvSpPr>
          <p:cNvPr id="23" name="Shape 21"/>
          <p:cNvSpPr/>
          <p:nvPr/>
        </p:nvSpPr>
        <p:spPr>
          <a:xfrm>
            <a:off x="411480" y="4142232"/>
            <a:ext cx="8321040" cy="347472"/>
          </a:xfrm>
          <a:prstGeom prst="rect">
            <a:avLst/>
          </a:prstGeom>
          <a:solidFill>
            <a:srgbClr val="071E30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48640" y="4160520"/>
            <a:ext cx="80467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i="1" dirty="0">
                <a:solidFill>
                  <a:srgbClr val="12E8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Discussion: What strategy do you think will win the tournament — and why? Share with a partner.</a:t>
            </a:r>
            <a:endParaRPr lang="en-US" sz="1250" dirty="0"/>
          </a:p>
        </p:txBody>
      </p:sp>
      <p:sp>
        <p:nvSpPr>
          <p:cNvPr id="25" name="Shape 23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Rules &amp; Limits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engine runs in a sandbox — here's what you need to know: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11480" y="1417320"/>
            <a:ext cx="475488" cy="475488"/>
          </a:xfrm>
          <a:prstGeom prst="ellipse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11480" y="1417320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OK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1005840" y="1371600"/>
            <a:ext cx="4389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Allowed imports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1005840" y="1682496"/>
            <a:ext cx="43891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random,  math,  collections — these three only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11480" y="2267712"/>
            <a:ext cx="475488" cy="475488"/>
          </a:xfrm>
          <a:prstGeom prst="ellipse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2267712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NO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1005840" y="2221992"/>
            <a:ext cx="4389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Banned calls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005840" y="2532888"/>
            <a:ext cx="43891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eval(), exec(), __import__() and any dunder attributes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11480" y="3118104"/>
            <a:ext cx="475488" cy="47548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11480" y="3118104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WARN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005840" y="3072384"/>
            <a:ext cx="4389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Error limit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05840" y="3383280"/>
            <a:ext cx="43891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&gt;10 errors in a match = forfeit (auto-share remaining rounds)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11480" y="3968496"/>
            <a:ext cx="475488" cy="475488"/>
          </a:xfrm>
          <a:prstGeom prst="ellipse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3968496"/>
            <a:ext cx="4754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INFO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005840" y="3922776"/>
            <a:ext cx="438912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File size &amp; memory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1005840" y="4233672"/>
            <a:ext cx="438912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Max 20 KB source code  ·  128 MB RAM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5623560" y="1371600"/>
            <a:ext cx="3108960" cy="3429000"/>
          </a:xfrm>
          <a:prstGeom prst="rect">
            <a:avLst/>
          </a:prstGeom>
          <a:solidFill>
            <a:srgbClr val="0D2137"/>
          </a:solidFill>
          <a:ln w="19050">
            <a:solidFill>
              <a:srgbClr val="12E8D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5623560" y="1371600"/>
            <a:ext cx="3108960" cy="6400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760720" y="1463040"/>
            <a:ext cx="28346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At a Glance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5760720" y="1956816"/>
            <a:ext cx="64008" cy="27432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43600" y="190195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 rounds</a:t>
            </a:r>
            <a:endParaRPr lang="en-US" sz="1250" dirty="0"/>
          </a:p>
        </p:txBody>
      </p:sp>
      <p:sp>
        <p:nvSpPr>
          <p:cNvPr id="26" name="Shape 24"/>
          <p:cNvSpPr/>
          <p:nvPr/>
        </p:nvSpPr>
        <p:spPr>
          <a:xfrm>
            <a:off x="5760720" y="2432304"/>
            <a:ext cx="64008" cy="2743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5943600" y="2377440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500 ms / round</a:t>
            </a:r>
            <a:endParaRPr lang="en-US" sz="1250" dirty="0"/>
          </a:p>
        </p:txBody>
      </p:sp>
      <p:sp>
        <p:nvSpPr>
          <p:cNvPr id="28" name="Shape 26"/>
          <p:cNvSpPr/>
          <p:nvPr/>
        </p:nvSpPr>
        <p:spPr>
          <a:xfrm>
            <a:off x="5760720" y="2907792"/>
            <a:ext cx="64008" cy="27432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5943600" y="2852928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errors → forfeit</a:t>
            </a:r>
            <a:endParaRPr lang="en-US" sz="1250" dirty="0"/>
          </a:p>
        </p:txBody>
      </p:sp>
      <p:sp>
        <p:nvSpPr>
          <p:cNvPr id="30" name="Shape 28"/>
          <p:cNvSpPr/>
          <p:nvPr/>
        </p:nvSpPr>
        <p:spPr>
          <a:xfrm>
            <a:off x="5760720" y="3383280"/>
            <a:ext cx="64008" cy="27432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943600" y="3328416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s CPU / match</a:t>
            </a:r>
            <a:endParaRPr lang="en-US" sz="1250" dirty="0"/>
          </a:p>
        </p:txBody>
      </p:sp>
      <p:sp>
        <p:nvSpPr>
          <p:cNvPr id="32" name="Shape 30"/>
          <p:cNvSpPr/>
          <p:nvPr/>
        </p:nvSpPr>
        <p:spPr>
          <a:xfrm>
            <a:off x="5760720" y="3858768"/>
            <a:ext cx="64008" cy="274320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0" y="3803904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128 MB RAM</a:t>
            </a:r>
            <a:endParaRPr lang="en-US" sz="1250" dirty="0"/>
          </a:p>
        </p:txBody>
      </p:sp>
      <p:sp>
        <p:nvSpPr>
          <p:cNvPr id="34" name="Shape 32"/>
          <p:cNvSpPr/>
          <p:nvPr/>
        </p:nvSpPr>
        <p:spPr>
          <a:xfrm>
            <a:off x="5760720" y="4334256"/>
            <a:ext cx="64008" cy="274320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943600" y="4279392"/>
            <a:ext cx="265176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KB max file</a:t>
            </a:r>
            <a:endParaRPr lang="en-US" sz="1250" dirty="0"/>
          </a:p>
        </p:txBody>
      </p:sp>
      <p:sp>
        <p:nvSpPr>
          <p:cNvPr id="36" name="Shape 34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201168"/>
            <a:ext cx="82296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200" b="1" spc="300" kern="0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MISSION</a:t>
            </a:r>
            <a:endParaRPr lang="en-US" sz="4200" dirty="0"/>
          </a:p>
        </p:txBody>
      </p:sp>
      <p:sp>
        <p:nvSpPr>
          <p:cNvPr id="4" name="Shape 2"/>
          <p:cNvSpPr/>
          <p:nvPr/>
        </p:nvSpPr>
        <p:spPr>
          <a:xfrm>
            <a:off x="411480" y="1005840"/>
            <a:ext cx="8321040" cy="1051560"/>
          </a:xfrm>
          <a:prstGeom prst="rect">
            <a:avLst/>
          </a:prstGeom>
          <a:solidFill>
            <a:srgbClr val="0D2137"/>
          </a:solidFill>
          <a:ln w="25400">
            <a:solidFill>
              <a:srgbClr val="22C55E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11480" y="1005840"/>
            <a:ext cx="8321040" cy="64008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66928" y="1170432"/>
            <a:ext cx="566928" cy="566928"/>
          </a:xfrm>
          <a:prstGeom prst="ellipse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66928" y="1170432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1298448" y="1097280"/>
            <a:ext cx="7223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Write your MyAgent class</a:t>
            </a:r>
            <a:endParaRPr lang="en-US" sz="1450" dirty="0"/>
          </a:p>
        </p:txBody>
      </p:sp>
      <p:sp>
        <p:nvSpPr>
          <p:cNvPr id="9" name="Text 7"/>
          <p:cNvSpPr/>
          <p:nvPr/>
        </p:nvSpPr>
        <p:spPr>
          <a:xfrm>
            <a:off x="1298448" y="1444752"/>
            <a:ext cx="7223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the starter template. Give it a strategy that beats Always Steal, Always Share, and your classmates.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11480" y="2176272"/>
            <a:ext cx="8321040" cy="1051560"/>
          </a:xfrm>
          <a:prstGeom prst="rect">
            <a:avLst/>
          </a:prstGeom>
          <a:solidFill>
            <a:srgbClr val="0D2137"/>
          </a:solidFill>
          <a:ln w="25400">
            <a:solidFill>
              <a:srgbClr val="F59E0B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411480" y="2176272"/>
            <a:ext cx="832104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566928" y="2340864"/>
            <a:ext cx="566928" cy="566928"/>
          </a:xfrm>
          <a:prstGeom prst="ellipse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66928" y="2340864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</a:t>
            </a:r>
            <a:endParaRPr lang="en-US" sz="2000" dirty="0"/>
          </a:p>
        </p:txBody>
      </p:sp>
      <p:sp>
        <p:nvSpPr>
          <p:cNvPr id="14" name="Text 12"/>
          <p:cNvSpPr/>
          <p:nvPr/>
        </p:nvSpPr>
        <p:spPr>
          <a:xfrm>
            <a:off x="1298448" y="2267712"/>
            <a:ext cx="7223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Test it in the demo</a:t>
            </a:r>
            <a:endParaRPr lang="en-US" sz="1450" dirty="0"/>
          </a:p>
        </p:txBody>
      </p:sp>
      <p:sp>
        <p:nvSpPr>
          <p:cNvPr id="15" name="Text 13"/>
          <p:cNvSpPr/>
          <p:nvPr/>
        </p:nvSpPr>
        <p:spPr>
          <a:xfrm>
            <a:off x="1298448" y="2615184"/>
            <a:ext cx="7223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Try the public demo before you submit. Fix any errors or timeouts — 10 errors = forfeit!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411480" y="3346704"/>
            <a:ext cx="8321040" cy="1051560"/>
          </a:xfrm>
          <a:prstGeom prst="rect">
            <a:avLst/>
          </a:prstGeom>
          <a:solidFill>
            <a:srgbClr val="0D2137"/>
          </a:solidFill>
          <a:ln w="25400">
            <a:solidFill>
              <a:srgbClr val="12E8D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11480" y="3346704"/>
            <a:ext cx="8321040" cy="6400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566928" y="3511296"/>
            <a:ext cx="566928" cy="566928"/>
          </a:xfrm>
          <a:prstGeom prst="ellipse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66928" y="3511296"/>
            <a:ext cx="566928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A1628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</a:t>
            </a:r>
            <a:endParaRPr lang="en-US" sz="2000" dirty="0"/>
          </a:p>
        </p:txBody>
      </p:sp>
      <p:sp>
        <p:nvSpPr>
          <p:cNvPr id="20" name="Text 18"/>
          <p:cNvSpPr/>
          <p:nvPr/>
        </p:nvSpPr>
        <p:spPr>
          <a:xfrm>
            <a:off x="1298448" y="3438144"/>
            <a:ext cx="722376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Submit and watch the leaderboard</a:t>
            </a:r>
            <a:endParaRPr lang="en-US" sz="1450" dirty="0"/>
          </a:p>
        </p:txBody>
      </p:sp>
      <p:sp>
        <p:nvSpPr>
          <p:cNvPr id="21" name="Text 19"/>
          <p:cNvSpPr/>
          <p:nvPr/>
        </p:nvSpPr>
        <p:spPr>
          <a:xfrm>
            <a:off x="1298448" y="3785616"/>
            <a:ext cx="7223760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your file before the deadline. See how your strategy holds up in the full round-robin.</a:t>
            </a:r>
            <a:endParaRPr lang="en-US" sz="1250" dirty="0"/>
          </a:p>
        </p:txBody>
      </p:sp>
      <p:sp>
        <p:nvSpPr>
          <p:cNvPr id="22" name="Text 20"/>
          <p:cNvSpPr/>
          <p:nvPr/>
        </p:nvSpPr>
        <p:spPr>
          <a:xfrm>
            <a:off x="457200" y="4434840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i="1" dirty="0">
                <a:solidFill>
                  <a:srgbClr val="12E8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May the best algorithm win!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Year 7 / 8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Imagine this…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82296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and a classmate both found $20 on the playground.</a:t>
            </a:r>
            <a:endParaRPr lang="en-US" sz="1700" dirty="0"/>
          </a:p>
          <a:p>
            <a:pPr indent="0" marL="0">
              <a:buNone/>
            </a:pPr>
            <a:r>
              <a:rPr lang="en-US" sz="17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school says you both get to keep it — but there's a catch.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502920" y="1874520"/>
            <a:ext cx="3749040" cy="2011680"/>
          </a:xfrm>
          <a:prstGeom prst="rect">
            <a:avLst/>
          </a:prstGeom>
          <a:solidFill>
            <a:srgbClr val="0A3D2E"/>
          </a:solidFill>
          <a:ln w="31750">
            <a:solidFill>
              <a:srgbClr val="22C55E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874520"/>
            <a:ext cx="3749040" cy="73152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94360" y="1993392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SHARE</a:t>
            </a:r>
            <a:endParaRPr lang="en-US" sz="3200" dirty="0"/>
          </a:p>
        </p:txBody>
      </p:sp>
      <p:sp>
        <p:nvSpPr>
          <p:cNvPr id="8" name="Text 6"/>
          <p:cNvSpPr/>
          <p:nvPr/>
        </p:nvSpPr>
        <p:spPr>
          <a:xfrm>
            <a:off x="640080" y="2578608"/>
            <a:ext cx="3474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Split it fairly.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Trust your classmate.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Everyone might win.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4325112" y="2633472"/>
            <a:ext cx="493776" cy="493776"/>
          </a:xfrm>
          <a:prstGeom prst="ellipse">
            <a:avLst/>
          </a:prstGeom>
          <a:solidFill>
            <a:srgbClr val="0D2137"/>
          </a:solidFill>
          <a:ln w="19050">
            <a:solidFill>
              <a:srgbClr val="12E8D7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325112" y="2633472"/>
            <a:ext cx="493776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VS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4892040" y="1874520"/>
            <a:ext cx="3749040" cy="2011680"/>
          </a:xfrm>
          <a:prstGeom prst="rect">
            <a:avLst/>
          </a:prstGeom>
          <a:solidFill>
            <a:srgbClr val="3B1010"/>
          </a:solidFill>
          <a:ln w="31750">
            <a:solidFill>
              <a:srgbClr val="EF444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892040" y="1874520"/>
            <a:ext cx="3749040" cy="73152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983480" y="1993392"/>
            <a:ext cx="3566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STEAL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4983480" y="2578608"/>
            <a:ext cx="3474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Take everything.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Leave them with nothing.</a:t>
            </a:r>
            <a:endParaRPr lang="en-US" sz="1350" dirty="0"/>
          </a:p>
          <a:p>
            <a:pPr algn="ctr" indent="0" marL="0">
              <a:buNone/>
            </a:pPr>
            <a:r>
              <a:rPr lang="en-US" sz="13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But what if they steal too?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457200" y="4041648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12E8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would YOU choose? (Turn to your neighbour and decide — 60 seconds)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 Payoff Matrix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Here's what actually happens in our tournament — depending on what BOTH players choose: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2148840" y="1371600"/>
            <a:ext cx="3154680" cy="475488"/>
          </a:xfrm>
          <a:prstGeom prst="rect">
            <a:avLst/>
          </a:prstGeom>
          <a:solidFill>
            <a:srgbClr val="0A3040"/>
          </a:solidFill>
          <a:ln w="19050">
            <a:solidFill>
              <a:srgbClr val="22C55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148840" y="1371600"/>
            <a:ext cx="3154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They SHARE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394960" y="1371600"/>
            <a:ext cx="3154680" cy="475488"/>
          </a:xfrm>
          <a:prstGeom prst="rect">
            <a:avLst/>
          </a:prstGeom>
          <a:solidFill>
            <a:srgbClr val="2A0A0A"/>
          </a:solidFill>
          <a:ln w="19050">
            <a:solidFill>
              <a:srgbClr val="EF4444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394960" y="1371600"/>
            <a:ext cx="31546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They STEAL</a:t>
            </a:r>
            <a:endParaRPr lang="en-US" sz="1500" dirty="0"/>
          </a:p>
        </p:txBody>
      </p:sp>
      <p:sp>
        <p:nvSpPr>
          <p:cNvPr id="9" name="Shape 7"/>
          <p:cNvSpPr/>
          <p:nvPr/>
        </p:nvSpPr>
        <p:spPr>
          <a:xfrm>
            <a:off x="411480" y="1920240"/>
            <a:ext cx="1645920" cy="1316736"/>
          </a:xfrm>
          <a:prstGeom prst="rect">
            <a:avLst/>
          </a:prstGeom>
          <a:solidFill>
            <a:srgbClr val="0A3040"/>
          </a:solidFill>
          <a:ln w="19050">
            <a:solidFill>
              <a:srgbClr val="22C55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11480" y="1920240"/>
            <a:ext cx="164592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SHARE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411480" y="3328416"/>
            <a:ext cx="1645920" cy="1316736"/>
          </a:xfrm>
          <a:prstGeom prst="rect">
            <a:avLst/>
          </a:prstGeom>
          <a:solidFill>
            <a:srgbClr val="2A0A0A"/>
          </a:solidFill>
          <a:ln w="19050">
            <a:solidFill>
              <a:srgbClr val="EF4444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411480" y="3328416"/>
            <a:ext cx="1645920" cy="13167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</a:t>
            </a:r>
            <a:endParaRPr lang="en-US" sz="1500" dirty="0"/>
          </a:p>
          <a:p>
            <a:pPr algn="ctr" indent="0" marL="0">
              <a:buNone/>
            </a:pPr>
            <a:r>
              <a:rPr lang="en-US" sz="15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STEAL</a:t>
            </a:r>
            <a:endParaRPr lang="en-US" sz="1500" dirty="0"/>
          </a:p>
        </p:txBody>
      </p:sp>
      <p:sp>
        <p:nvSpPr>
          <p:cNvPr id="13" name="Shape 11"/>
          <p:cNvSpPr/>
          <p:nvPr/>
        </p:nvSpPr>
        <p:spPr>
          <a:xfrm>
            <a:off x="2148840" y="1920240"/>
            <a:ext cx="3154680" cy="1316736"/>
          </a:xfrm>
          <a:prstGeom prst="rect">
            <a:avLst/>
          </a:prstGeom>
          <a:solidFill>
            <a:srgbClr val="0A3D2E"/>
          </a:solidFill>
          <a:ln w="19050">
            <a:solidFill>
              <a:srgbClr val="22C55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2240280" y="2011680"/>
            <a:ext cx="2971800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2 pts each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 collective outcome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5394960" y="1920240"/>
            <a:ext cx="3154680" cy="1316736"/>
          </a:xfrm>
          <a:prstGeom prst="rect">
            <a:avLst/>
          </a:prstGeom>
          <a:solidFill>
            <a:srgbClr val="3B1010"/>
          </a:solidFill>
          <a:ln w="19050">
            <a:solidFill>
              <a:srgbClr val="EF4444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486400" y="2011680"/>
            <a:ext cx="2971800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You: 0 pts   They: 3 pts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 trusted — they betrayed</a:t>
            </a:r>
            <a:endParaRPr lang="en-US" sz="1400" dirty="0"/>
          </a:p>
        </p:txBody>
      </p:sp>
      <p:sp>
        <p:nvSpPr>
          <p:cNvPr id="17" name="Shape 15"/>
          <p:cNvSpPr/>
          <p:nvPr/>
        </p:nvSpPr>
        <p:spPr>
          <a:xfrm>
            <a:off x="2148840" y="3328416"/>
            <a:ext cx="3154680" cy="1316736"/>
          </a:xfrm>
          <a:prstGeom prst="rect">
            <a:avLst/>
          </a:prstGeom>
          <a:solidFill>
            <a:srgbClr val="2D1A00"/>
          </a:solidFill>
          <a:ln w="19050">
            <a:solidFill>
              <a:srgbClr val="F59E0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2240280" y="3419856"/>
            <a:ext cx="2971800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You: 3 pts   They: 0 pts</a:t>
            </a:r>
            <a:endParaRPr lang="en-US" sz="1400" dirty="0"/>
          </a:p>
          <a:p>
            <a:pPr algn="ctr" indent="0" marL="0">
              <a:buNone/>
            </a:pPr>
            <a:r>
              <a:rPr lang="en-US" sz="1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Best individual score — if they share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5394960" y="3328416"/>
            <a:ext cx="3154680" cy="1316736"/>
          </a:xfrm>
          <a:prstGeom prst="rect">
            <a:avLst/>
          </a:prstGeom>
          <a:solidFill>
            <a:srgbClr val="151515"/>
          </a:solidFill>
          <a:ln w="19050">
            <a:solidFill>
              <a:srgbClr val="64748B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5486400" y="3419856"/>
            <a:ext cx="2971800" cy="11338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64748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 pts each</a:t>
            </a:r>
            <a:endParaRPr lang="en-US" sz="1600" dirty="0"/>
          </a:p>
          <a:p>
            <a:pPr algn="ctr" indent="0" marL="0">
              <a:buNone/>
            </a:pPr>
            <a:r>
              <a:rPr lang="en-US" sz="1600" b="1" dirty="0">
                <a:solidFill>
                  <a:srgbClr val="64748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Worst collective outcome</a:t>
            </a:r>
            <a:endParaRPr lang="en-US" sz="1600" dirty="0"/>
          </a:p>
        </p:txBody>
      </p:sp>
      <p:sp>
        <p:nvSpPr>
          <p:cNvPr id="21" name="Shape 19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Reading the Matrix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Let's walk through it together. Find the cell where YOUR row meets THEIR column.</a:t>
            </a:r>
            <a:endParaRPr lang="en-US" sz="1450" dirty="0"/>
          </a:p>
        </p:txBody>
      </p:sp>
      <p:sp>
        <p:nvSpPr>
          <p:cNvPr id="5" name="Shape 3"/>
          <p:cNvSpPr/>
          <p:nvPr/>
        </p:nvSpPr>
        <p:spPr>
          <a:xfrm>
            <a:off x="411480" y="1389888"/>
            <a:ext cx="4096512" cy="1481328"/>
          </a:xfrm>
          <a:prstGeom prst="rect">
            <a:avLst/>
          </a:prstGeom>
          <a:solidFill>
            <a:srgbClr val="071E30"/>
          </a:solidFill>
          <a:ln w="19050">
            <a:solidFill>
              <a:srgbClr val="12E8D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11480" y="1389888"/>
            <a:ext cx="4096512" cy="54864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39496" y="148132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You: SHARE   |   They: SHARE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539496" y="1847088"/>
            <a:ext cx="384048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players cooperate.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earn 2 pts. They earn 2 pts.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= 4 pts — the most any round can produce!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63440" y="1389888"/>
            <a:ext cx="4096512" cy="1481328"/>
          </a:xfrm>
          <a:prstGeom prst="rect">
            <a:avLst/>
          </a:prstGeom>
          <a:solidFill>
            <a:srgbClr val="200808"/>
          </a:solidFill>
          <a:ln w="19050">
            <a:solidFill>
              <a:srgbClr val="EF444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63440" y="1389888"/>
            <a:ext cx="4096512" cy="54864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791456" y="1481328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You: SHARE   |   They: STEAL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4791456" y="1847088"/>
            <a:ext cx="384048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cooperated — they exploited you.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earn 0 pts. They earn 3 pts.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worst outcome for you personally.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11480" y="2999232"/>
            <a:ext cx="4096512" cy="1481328"/>
          </a:xfrm>
          <a:prstGeom prst="rect">
            <a:avLst/>
          </a:prstGeom>
          <a:solidFill>
            <a:srgbClr val="201200"/>
          </a:solidFill>
          <a:ln w="19050">
            <a:solidFill>
              <a:srgbClr val="F59E0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411480" y="2999232"/>
            <a:ext cx="4096512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39496" y="309067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You: STEAL   |   They: SHARE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539496" y="3456432"/>
            <a:ext cx="384048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exploited their trust.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earn 3 pts. They earn 0 pts.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single-round score — but risky.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663440" y="2999232"/>
            <a:ext cx="4096512" cy="1481328"/>
          </a:xfrm>
          <a:prstGeom prst="rect">
            <a:avLst/>
          </a:prstGeom>
          <a:solidFill>
            <a:srgbClr val="111111"/>
          </a:solidFill>
          <a:ln w="19050">
            <a:solidFill>
              <a:srgbClr val="64748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663440" y="2999232"/>
            <a:ext cx="4096512" cy="54864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791456" y="3090672"/>
            <a:ext cx="3840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64748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You: STEAL   |   They: STEAL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91456" y="3456432"/>
            <a:ext cx="3840480" cy="9326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players are greedy.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earn 0 pts. They earn 0 pts.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Nobody gets anything. Mutual punishment.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This is called… the Prisoner's Dilemma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4572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 famous idea from Game Theory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457200" y="1389888"/>
            <a:ext cx="4297680" cy="2926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300" b="1" dirty="0">
                <a:solidFill>
                  <a:srgbClr val="12E8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Game Theory</a:t>
            </a:r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is the study of how rational players make decisions when the outcome depends on what OTHERS do.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"Prisoner's Dilemma" was invented in 1950. Two suspects can betray each other or stay silent. Neither knows what the other will do.</a:t>
            </a:r>
            <a:endParaRPr lang="en-US" sz="1300" dirty="0"/>
          </a:p>
          <a:p>
            <a:pPr indent="0" marL="0">
              <a:buNone/>
            </a:pPr>
            <a:endParaRPr lang="en-US" sz="1300" dirty="0"/>
          </a:p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shows up everywhere — business, evolution, climate agreements, nuclear deterrence.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74920" y="960120"/>
            <a:ext cx="3611880" cy="1115568"/>
          </a:xfrm>
          <a:prstGeom prst="rect">
            <a:avLst/>
          </a:prstGeom>
          <a:solidFill>
            <a:srgbClr val="0D2137"/>
          </a:solidFill>
          <a:ln w="19050">
            <a:solidFill>
              <a:srgbClr val="F59E0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074920" y="960120"/>
            <a:ext cx="3611880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212080" y="105156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Nuclear Arms Races</a:t>
            </a:r>
            <a:endParaRPr lang="en-US" sz="1250" dirty="0"/>
          </a:p>
        </p:txBody>
      </p:sp>
      <p:sp>
        <p:nvSpPr>
          <p:cNvPr id="9" name="Text 7"/>
          <p:cNvSpPr/>
          <p:nvPr/>
        </p:nvSpPr>
        <p:spPr>
          <a:xfrm>
            <a:off x="5212080" y="1380744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countries build nukes.</a:t>
            </a:r>
            <a:endParaRPr lang="en-US" sz="1200" dirty="0"/>
          </a:p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are less safe. Classic dilemma.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5074920" y="2194560"/>
            <a:ext cx="3611880" cy="1115568"/>
          </a:xfrm>
          <a:prstGeom prst="rect">
            <a:avLst/>
          </a:prstGeom>
          <a:solidFill>
            <a:srgbClr val="0D2137"/>
          </a:solidFill>
          <a:ln w="19050">
            <a:solidFill>
              <a:srgbClr val="22C55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5074920" y="2194560"/>
            <a:ext cx="3611880" cy="54864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212080" y="228600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Climate Change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212080" y="2615184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nation cuts emissions. Others free-ride. Cooperation wins — eventually.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5074920" y="3429000"/>
            <a:ext cx="3611880" cy="1115568"/>
          </a:xfrm>
          <a:prstGeom prst="rect">
            <a:avLst/>
          </a:prstGeom>
          <a:solidFill>
            <a:srgbClr val="0D2137"/>
          </a:solidFill>
          <a:ln w="19050">
            <a:solidFill>
              <a:srgbClr val="12E8D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5074920" y="3429000"/>
            <a:ext cx="3611880" cy="54864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212080" y="3520440"/>
            <a:ext cx="33375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Business Pricing</a:t>
            </a:r>
            <a:endParaRPr lang="en-US" sz="1250" dirty="0"/>
          </a:p>
        </p:txBody>
      </p:sp>
      <p:sp>
        <p:nvSpPr>
          <p:cNvPr id="17" name="Text 15"/>
          <p:cNvSpPr/>
          <p:nvPr/>
        </p:nvSpPr>
        <p:spPr>
          <a:xfrm>
            <a:off x="5212080" y="3849624"/>
            <a:ext cx="33375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Rivals can undercut each other, but both profit more by keeping prices stable.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Our Tournament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11480" y="914400"/>
            <a:ext cx="1920240" cy="1645920"/>
          </a:xfrm>
          <a:prstGeom prst="rect">
            <a:avLst/>
          </a:prstGeom>
          <a:solidFill>
            <a:srgbClr val="0D2137"/>
          </a:solidFill>
          <a:ln w="25400">
            <a:solidFill>
              <a:srgbClr val="12E8D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411480" y="914400"/>
            <a:ext cx="1920240" cy="6400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84632" y="1024128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50</a:t>
            </a:r>
            <a:endParaRPr lang="en-US" sz="3400" dirty="0"/>
          </a:p>
        </p:txBody>
      </p:sp>
      <p:sp>
        <p:nvSpPr>
          <p:cNvPr id="7" name="Text 5"/>
          <p:cNvSpPr/>
          <p:nvPr/>
        </p:nvSpPr>
        <p:spPr>
          <a:xfrm>
            <a:off x="484632" y="173736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Rounds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match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496312" y="914400"/>
            <a:ext cx="1920240" cy="1645920"/>
          </a:xfrm>
          <a:prstGeom prst="rect">
            <a:avLst/>
          </a:prstGeom>
          <a:solidFill>
            <a:srgbClr val="0D2137"/>
          </a:solidFill>
          <a:ln w="25400">
            <a:solidFill>
              <a:srgbClr val="22C55E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2496312" y="914400"/>
            <a:ext cx="1920240" cy="64008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2569464" y="1024128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RR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2569464" y="173736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Round-robin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(plays everyone)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4581144" y="914400"/>
            <a:ext cx="1920240" cy="1645920"/>
          </a:xfrm>
          <a:prstGeom prst="rect">
            <a:avLst/>
          </a:prstGeom>
          <a:solidFill>
            <a:srgbClr val="0D2137"/>
          </a:solidFill>
          <a:ln w="25400">
            <a:solidFill>
              <a:srgbClr val="F59E0B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4581144" y="914400"/>
            <a:ext cx="1920240" cy="64008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654296" y="1024128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3/1/0</a:t>
            </a:r>
            <a:endParaRPr lang="en-US" sz="3400" dirty="0"/>
          </a:p>
        </p:txBody>
      </p:sp>
      <p:sp>
        <p:nvSpPr>
          <p:cNvPr id="15" name="Text 13"/>
          <p:cNvSpPr/>
          <p:nvPr/>
        </p:nvSpPr>
        <p:spPr>
          <a:xfrm>
            <a:off x="4654296" y="173736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Leaderboard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pts: W/D/L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6665976" y="914400"/>
            <a:ext cx="1920240" cy="1645920"/>
          </a:xfrm>
          <a:prstGeom prst="rect">
            <a:avLst/>
          </a:prstGeom>
          <a:solidFill>
            <a:srgbClr val="0D2137"/>
          </a:solidFill>
          <a:ln w="25400">
            <a:solidFill>
              <a:srgbClr val="EF4444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665976" y="914400"/>
            <a:ext cx="1920240" cy="64008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739128" y="1024128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4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500ms</a:t>
            </a:r>
            <a:endParaRPr lang="en-US" sz="3400" dirty="0"/>
          </a:p>
        </p:txBody>
      </p:sp>
      <p:sp>
        <p:nvSpPr>
          <p:cNvPr id="19" name="Text 17"/>
          <p:cNvSpPr/>
          <p:nvPr/>
        </p:nvSpPr>
        <p:spPr>
          <a:xfrm>
            <a:off x="6739128" y="1737360"/>
            <a:ext cx="1773936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Timeout per</a:t>
            </a:r>
            <a:endParaRPr lang="en-US" sz="1150" dirty="0"/>
          </a:p>
          <a:p>
            <a:pPr algn="ctr" indent="0" marL="0">
              <a:buNone/>
            </a:pPr>
            <a:r>
              <a:rPr lang="en-US" sz="115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choice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457200" y="2743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Leaderboard scoring:</a:t>
            </a:r>
            <a:endParaRPr lang="en-US" sz="1400" dirty="0"/>
          </a:p>
        </p:txBody>
      </p:sp>
      <p:sp>
        <p:nvSpPr>
          <p:cNvPr id="21" name="Shape 19"/>
          <p:cNvSpPr/>
          <p:nvPr/>
        </p:nvSpPr>
        <p:spPr>
          <a:xfrm>
            <a:off x="411480" y="3145536"/>
            <a:ext cx="64008" cy="310896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" y="3145536"/>
            <a:ext cx="5943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 (you have more points at the end)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858000" y="314553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3 pts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411480" y="3602736"/>
            <a:ext cx="64008" cy="31089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94360" y="3602736"/>
            <a:ext cx="5943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Draw (equal points)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6858000" y="360273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1 pt</a:t>
            </a:r>
            <a:endParaRPr lang="en-US" sz="1400" dirty="0"/>
          </a:p>
        </p:txBody>
      </p:sp>
      <p:sp>
        <p:nvSpPr>
          <p:cNvPr id="27" name="Shape 25"/>
          <p:cNvSpPr/>
          <p:nvPr/>
        </p:nvSpPr>
        <p:spPr>
          <a:xfrm>
            <a:off x="411480" y="4059936"/>
            <a:ext cx="64008" cy="310896"/>
          </a:xfrm>
          <a:prstGeom prst="rect">
            <a:avLst/>
          </a:prstGeom>
          <a:solidFill>
            <a:srgbClr val="64748B"/>
          </a:solidFill>
          <a:ln w="12700">
            <a:solidFill>
              <a:srgbClr val="64748B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94360" y="4059936"/>
            <a:ext cx="59436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Loss (opponent has more points)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6858000" y="4059936"/>
            <a:ext cx="182880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400" b="1" dirty="0">
                <a:solidFill>
                  <a:srgbClr val="64748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0 pts</a:t>
            </a:r>
            <a:endParaRPr lang="en-US" sz="1400" dirty="0"/>
          </a:p>
        </p:txBody>
      </p:sp>
      <p:sp>
        <p:nvSpPr>
          <p:cNvPr id="30" name="Shape 28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Your Agent: The Code Template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One class. Two methods. That's all.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411480" y="1453896"/>
            <a:ext cx="64008" cy="54864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41732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__init__</a:t>
            </a:r>
            <a:endParaRPr lang="en-US" sz="1250" dirty="0"/>
          </a:p>
        </p:txBody>
      </p:sp>
      <p:sp>
        <p:nvSpPr>
          <p:cNvPr id="7" name="Text 5"/>
          <p:cNvSpPr/>
          <p:nvPr/>
        </p:nvSpPr>
        <p:spPr>
          <a:xfrm>
            <a:off x="594360" y="173736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Called ONCE at the start of each match. Set up any variables you need to remember between rounds.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11480" y="2322576"/>
            <a:ext cx="64008" cy="54864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22860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make_choice</a:t>
            </a:r>
            <a:endParaRPr lang="en-US" sz="1250" dirty="0"/>
          </a:p>
        </p:txBody>
      </p:sp>
      <p:sp>
        <p:nvSpPr>
          <p:cNvPr id="10" name="Text 8"/>
          <p:cNvSpPr/>
          <p:nvPr/>
        </p:nvSpPr>
        <p:spPr>
          <a:xfrm>
            <a:off x="594360" y="260604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Called EVERY round. Look at game_state, then return "share" or "steal".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11480" y="3191256"/>
            <a:ext cx="64008" cy="548640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94360" y="315468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50" b="1" dirty="0">
                <a:solidFill>
                  <a:srgbClr val="12E8D7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Return value</a:t>
            </a:r>
            <a:endParaRPr lang="en-US" sz="1250" dirty="0"/>
          </a:p>
        </p:txBody>
      </p:sp>
      <p:sp>
        <p:nvSpPr>
          <p:cNvPr id="13" name="Text 11"/>
          <p:cNvSpPr/>
          <p:nvPr/>
        </p:nvSpPr>
        <p:spPr>
          <a:xfrm>
            <a:off x="594360" y="3474720"/>
            <a:ext cx="36576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Must be exactly "share" or "steal" (lowercase). Anything else counts as an error.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26280" y="914400"/>
            <a:ext cx="4206240" cy="3429000"/>
          </a:xfrm>
          <a:prstGeom prst="rect">
            <a:avLst/>
          </a:prstGeom>
          <a:solidFill>
            <a:srgbClr val="06101E"/>
          </a:solidFill>
          <a:ln w="12700">
            <a:solidFill>
              <a:srgbClr val="12E8D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4526280" y="914400"/>
            <a:ext cx="64008" cy="3429000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690872" y="1042416"/>
            <a:ext cx="3950208" cy="32278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class MyAgent: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def __init__(self):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# Runs once per match.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# Put your setup variables here.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pass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def make_choice(self, game_state):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# Runs every round.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# Must return "share" or "steal".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return "share"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What Your Agent Can See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91440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round, make_choice receives a dictionary called game_state with five keys: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20624" y="1417320"/>
            <a:ext cx="2670048" cy="1389888"/>
          </a:xfrm>
          <a:prstGeom prst="rect">
            <a:avLst/>
          </a:prstGeom>
          <a:solidFill>
            <a:srgbClr val="0D2137"/>
          </a:solidFill>
          <a:ln w="19050">
            <a:solidFill>
              <a:srgbClr val="12E8D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420624" y="1417320"/>
            <a:ext cx="2670048" cy="54864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508760"/>
            <a:ext cx="241401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E8D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round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548640" y="1837944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548640" y="2112264"/>
            <a:ext cx="241401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Current round number (1–50)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417320"/>
            <a:ext cx="2670048" cy="1389888"/>
          </a:xfrm>
          <a:prstGeom prst="rect">
            <a:avLst/>
          </a:prstGeom>
          <a:solidFill>
            <a:srgbClr val="0D2137"/>
          </a:solidFill>
          <a:ln w="19050">
            <a:solidFill>
              <a:srgbClr val="22C55E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0" y="1417320"/>
            <a:ext cx="2670048" cy="54864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28416" y="1508760"/>
            <a:ext cx="241401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2C55E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my_history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328416" y="1837944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list[str]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328416" y="2112264"/>
            <a:ext cx="241401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past choices in order</a:t>
            </a:r>
            <a:endParaRPr lang="en-US" sz="1200" dirty="0"/>
          </a:p>
        </p:txBody>
      </p:sp>
      <p:sp>
        <p:nvSpPr>
          <p:cNvPr id="15" name="Shape 13"/>
          <p:cNvSpPr/>
          <p:nvPr/>
        </p:nvSpPr>
        <p:spPr>
          <a:xfrm>
            <a:off x="5980176" y="1417320"/>
            <a:ext cx="2670048" cy="1389888"/>
          </a:xfrm>
          <a:prstGeom prst="rect">
            <a:avLst/>
          </a:prstGeom>
          <a:solidFill>
            <a:srgbClr val="0D2137"/>
          </a:solidFill>
          <a:ln w="19050">
            <a:solidFill>
              <a:srgbClr val="F59E0B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16" name="Shape 14"/>
          <p:cNvSpPr/>
          <p:nvPr/>
        </p:nvSpPr>
        <p:spPr>
          <a:xfrm>
            <a:off x="5980176" y="1417320"/>
            <a:ext cx="2670048" cy="54864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6108192" y="1508760"/>
            <a:ext cx="2414016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59E0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opponent_history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6108192" y="1837944"/>
            <a:ext cx="241401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list[str]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08192" y="2112264"/>
            <a:ext cx="2414016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past choices in order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20624" y="2971800"/>
            <a:ext cx="3931920" cy="1234440"/>
          </a:xfrm>
          <a:prstGeom prst="rect">
            <a:avLst/>
          </a:prstGeom>
          <a:solidFill>
            <a:srgbClr val="0D2137"/>
          </a:solidFill>
          <a:ln w="19050">
            <a:solidFill>
              <a:srgbClr val="12E8D7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420624" y="2971800"/>
            <a:ext cx="3931920" cy="54864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48640" y="3063240"/>
            <a:ext cx="36758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2E8D7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my_score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48640" y="3392424"/>
            <a:ext cx="3675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48640" y="3648456"/>
            <a:ext cx="36758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cumulative points this match</a:t>
            </a:r>
            <a:endParaRPr lang="en-US" sz="1200" dirty="0"/>
          </a:p>
        </p:txBody>
      </p:sp>
      <p:sp>
        <p:nvSpPr>
          <p:cNvPr id="25" name="Shape 23"/>
          <p:cNvSpPr/>
          <p:nvPr/>
        </p:nvSpPr>
        <p:spPr>
          <a:xfrm>
            <a:off x="4626864" y="2971800"/>
            <a:ext cx="3931920" cy="1234440"/>
          </a:xfrm>
          <a:prstGeom prst="rect">
            <a:avLst/>
          </a:prstGeom>
          <a:solidFill>
            <a:srgbClr val="0D2137"/>
          </a:solidFill>
          <a:ln w="19050">
            <a:solidFill>
              <a:srgbClr val="EF4444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2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626864" y="2971800"/>
            <a:ext cx="3931920" cy="54864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54880" y="3063240"/>
            <a:ext cx="3675888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F4444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opponent_score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4754880" y="3392424"/>
            <a:ext cx="36758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4754880" y="3648456"/>
            <a:ext cx="3675888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Their cumulative points this match</a:t>
            </a:r>
            <a:endParaRPr lang="en-US" sz="1200" dirty="0"/>
          </a:p>
        </p:txBody>
      </p:sp>
      <p:sp>
        <p:nvSpPr>
          <p:cNvPr id="30" name="Shape 28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11480" y="274320"/>
            <a:ext cx="64008" cy="475488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594360" y="256032"/>
            <a:ext cx="822960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Three Starter Strategies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11480" y="969264"/>
            <a:ext cx="64008" cy="822960"/>
          </a:xfrm>
          <a:prstGeom prst="rect">
            <a:avLst/>
          </a:prstGeom>
          <a:solidFill>
            <a:srgbClr val="22C55E"/>
          </a:solidFill>
          <a:ln w="12700">
            <a:solidFill>
              <a:srgbClr val="22C55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94360" y="932688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22C55E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Always Share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594360" y="1325880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Cooperative &amp; predictable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94360" y="1627632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2E8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code →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11480" y="2231136"/>
            <a:ext cx="64008" cy="822960"/>
          </a:xfrm>
          <a:prstGeom prst="rect">
            <a:avLst/>
          </a:prstGeom>
          <a:solidFill>
            <a:srgbClr val="EF4444"/>
          </a:solidFill>
          <a:ln w="12700">
            <a:solidFill>
              <a:srgbClr val="EF4444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94360" y="2194560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F4444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Always Steal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594360" y="2587752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Greedy — but is it smart?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594360" y="2889504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2E8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code →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411480" y="3493008"/>
            <a:ext cx="64008" cy="822960"/>
          </a:xfrm>
          <a:prstGeom prst="rect">
            <a:avLst/>
          </a:prstGeom>
          <a:solidFill>
            <a:srgbClr val="F59E0B"/>
          </a:solidFill>
          <a:ln w="12700">
            <a:solidFill>
              <a:srgbClr val="F59E0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94360" y="3456432"/>
            <a:ext cx="3291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9E0B"/>
                </a:solidFill>
                <a:latin typeface="Trebuchet MS" pitchFamily="34" charset="0"/>
                <a:ea typeface="Trebuchet MS" pitchFamily="34" charset="-122"/>
                <a:cs typeface="Trebuchet MS" pitchFamily="34" charset="-120"/>
              </a:rPr>
              <a:t>Random (70/30)</a:t>
            </a:r>
            <a:endParaRPr lang="en-US" sz="1500" dirty="0"/>
          </a:p>
        </p:txBody>
      </p:sp>
      <p:sp>
        <p:nvSpPr>
          <p:cNvPr id="14" name="Text 12"/>
          <p:cNvSpPr/>
          <p:nvPr/>
        </p:nvSpPr>
        <p:spPr>
          <a:xfrm>
            <a:off x="594360" y="3849624"/>
            <a:ext cx="32918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i="1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Unpredictable, but inconsistent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594360" y="4151376"/>
            <a:ext cx="3291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2E8D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See code →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160520" y="914400"/>
            <a:ext cx="4572000" cy="3456432"/>
          </a:xfrm>
          <a:prstGeom prst="rect">
            <a:avLst/>
          </a:prstGeom>
          <a:solidFill>
            <a:srgbClr val="06101E"/>
          </a:solidFill>
          <a:ln w="12700">
            <a:solidFill>
              <a:srgbClr val="12E8D7"/>
            </a:solidFill>
            <a:prstDash val="solid"/>
          </a:ln>
          <a:effectLst>
            <a:outerShdw sx="100000" sy="100000" kx="0" ky="0" algn="bl" rotWithShape="0" blurRad="127000" dist="38100" dir="8100000">
              <a:srgbClr val="000000">
                <a:alpha val="28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4160520" y="914400"/>
            <a:ext cx="64008" cy="3456432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325112" y="1042416"/>
            <a:ext cx="4315968" cy="325526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1. Always Share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make_choice(self, game_state):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"share"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2. Always Steal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make_choice(self, game_state):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"steal"</a:t>
            </a:r>
            <a:endParaRPr lang="en-US" sz="1150" dirty="0"/>
          </a:p>
          <a:p>
            <a:pPr indent="0" marL="0">
              <a:buNone/>
            </a:pP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# 3. Random (70% share)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import random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def make_choice(self, game_state):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if random.random() &lt; 0.7: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    return "share"</a:t>
            </a:r>
            <a:endParaRPr lang="en-US" sz="1150" dirty="0"/>
          </a:p>
          <a:p>
            <a:pPr indent="0" marL="0">
              <a:buNone/>
            </a:pPr>
            <a:r>
              <a:rPr lang="en-US" sz="1150" dirty="0">
                <a:solidFill>
                  <a:srgbClr val="C5F5F2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  return "steal"</a:t>
            </a:r>
            <a:endParaRPr lang="en-US" sz="1150" dirty="0"/>
          </a:p>
        </p:txBody>
      </p:sp>
      <p:sp>
        <p:nvSpPr>
          <p:cNvPr id="19" name="Shape 17"/>
          <p:cNvSpPr/>
          <p:nvPr/>
        </p:nvSpPr>
        <p:spPr>
          <a:xfrm>
            <a:off x="0" y="4814316"/>
            <a:ext cx="9144000" cy="329184"/>
          </a:xfrm>
          <a:prstGeom prst="rect">
            <a:avLst/>
          </a:prstGeom>
          <a:solidFill>
            <a:srgbClr val="0D2137"/>
          </a:solidFill>
          <a:ln w="12700">
            <a:solidFill>
              <a:srgbClr val="0D2137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4814316"/>
            <a:ext cx="9144000" cy="36576"/>
          </a:xfrm>
          <a:prstGeom prst="rect">
            <a:avLst/>
          </a:prstGeom>
          <a:solidFill>
            <a:srgbClr val="12E8D7"/>
          </a:solidFill>
          <a:ln w="12700">
            <a:solidFill>
              <a:srgbClr val="12E8D7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11480" y="4823460"/>
            <a:ext cx="8321040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Solutions  ·  Game Theory Tournament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2026-05-11T11:44:12Z</dcterms:created>
  <dcterms:modified xsi:type="dcterms:W3CDTF">2026-05-11T11:44:12Z</dcterms:modified>
</cp:coreProperties>
</file>